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71" r:id="rId12"/>
    <p:sldId id="272" r:id="rId13"/>
    <p:sldId id="274" r:id="rId14"/>
    <p:sldId id="269" r:id="rId15"/>
    <p:sldId id="275" r:id="rId16"/>
    <p:sldId id="270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3B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31" autoAdjust="0"/>
    <p:restoredTop sz="94660"/>
  </p:normalViewPr>
  <p:slideViewPr>
    <p:cSldViewPr>
      <p:cViewPr varScale="1">
        <p:scale>
          <a:sx n="109" d="100"/>
          <a:sy n="109" d="100"/>
        </p:scale>
        <p:origin x="18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67B0D39-6BD0-4BB3-BBCD-5E8883B56404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03EBFEB-04EC-47F8-889F-59BEFFABE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2060848"/>
            <a:ext cx="6172200" cy="3024336"/>
          </a:xfrm>
        </p:spPr>
        <p:txBody>
          <a:bodyPr>
            <a:normAutofit fontScale="90000"/>
          </a:bodyPr>
          <a:lstStyle/>
          <a:p>
            <a:pPr algn="ctr">
              <a:lnSpc>
                <a:spcPct val="250000"/>
              </a:lnSpc>
            </a:pPr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редневзвешенная 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система оценки образовательных</a:t>
            </a:r>
            <a:b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достижений обучающихся</a:t>
            </a:r>
            <a:endParaRPr lang="ru-RU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solidFill>
                  <a:schemeClr val="tx1"/>
                </a:solidFill>
              </a:rPr>
              <a:t>Вариант 1</a:t>
            </a:r>
            <a:endParaRPr lang="ru-RU" sz="24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251520" y="980730"/>
          <a:ext cx="8784976" cy="6000489"/>
        </p:xfrm>
        <a:graphic>
          <a:graphicData uri="http://schemas.openxmlformats.org/drawingml/2006/table">
            <a:tbl>
              <a:tblPr/>
              <a:tblGrid>
                <a:gridCol w="442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1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505">
                <a:tc>
                  <a:txBody>
                    <a:bodyPr/>
                    <a:lstStyle/>
                    <a:p>
                      <a:pPr indent="2159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067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8067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 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текущего контроля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Вес отметки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8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indent="-317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Все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предметы, по которым проводится текущий контроль в данной форме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ответ на уроке,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домашняя работа,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работа в тетради,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реферат,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работа на уроке.</a:t>
                      </a: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3038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6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indent="-317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Все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предметы, по которым проводится текущий контроль в данной форме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Проверочная работа</a:t>
                      </a:r>
                    </a:p>
                    <a:p>
                      <a:pPr marL="9207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Самостоятельная работа </a:t>
                      </a:r>
                    </a:p>
                    <a:p>
                      <a:pPr marL="9207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Доклад/</a:t>
                      </a: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презентация</a:t>
                      </a:r>
                    </a:p>
                    <a:p>
                      <a:pPr marL="9207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Пересказ текста</a:t>
                      </a:r>
                    </a:p>
                    <a:p>
                      <a:pPr marL="9207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Диктант ( английский, биологический, физический, химический, географический)</a:t>
                      </a:r>
                    </a:p>
                    <a:p>
                      <a:pPr marL="9207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Индивидуальное задание</a:t>
                      </a:r>
                    </a:p>
                    <a:p>
                      <a:pPr marL="92075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Чтение карт</a:t>
                      </a: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635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63550" indent="-19685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2" y="1772816"/>
          <a:ext cx="8784977" cy="4206240"/>
        </p:xfrm>
        <a:graphic>
          <a:graphicData uri="http://schemas.openxmlformats.org/drawingml/2006/table">
            <a:tbl>
              <a:tblPr/>
              <a:tblGrid>
                <a:gridCol w="476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1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27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46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indent="-3175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175" indent="-317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Все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предметы, по которым проводится текущий контроль в данной форме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Тестирование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Практическая работа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Лабораторная работа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Работа с контурной картой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Проверочная работа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Чтение наизусть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Словарный диктант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Норматив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Проект по теме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Обучающее изложение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Обучающее сочинение</a:t>
                      </a:r>
                    </a:p>
                    <a:p>
                      <a:pPr marL="0" marR="0" indent="92075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Арифметический диктант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13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813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8275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1052736"/>
          <a:ext cx="8784976" cy="655505"/>
        </p:xfrm>
        <a:graphic>
          <a:graphicData uri="http://schemas.openxmlformats.org/drawingml/2006/table">
            <a:tbl>
              <a:tblPr/>
              <a:tblGrid>
                <a:gridCol w="442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3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505">
                <a:tc>
                  <a:txBody>
                    <a:bodyPr/>
                    <a:lstStyle/>
                    <a:p>
                      <a:pPr indent="2159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067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8067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 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текущего контроля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Вес отметки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2" y="1052736"/>
          <a:ext cx="8784977" cy="6057130"/>
        </p:xfrm>
        <a:graphic>
          <a:graphicData uri="http://schemas.openxmlformats.org/drawingml/2006/table">
            <a:tbl>
              <a:tblPr/>
              <a:tblGrid>
                <a:gridCol w="476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1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27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98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indent="-3175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3175" indent="-317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Все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предметы, по которым проводится текущий контроль в данной форме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682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Входная контрольная работа</a:t>
                      </a:r>
                    </a:p>
                    <a:p>
                      <a:pPr marL="92075" indent="682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Зачет</a:t>
                      </a:r>
                    </a:p>
                    <a:p>
                      <a:pPr marL="92075" indent="682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Контрольное</a:t>
                      </a: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изложение</a:t>
                      </a:r>
                    </a:p>
                    <a:p>
                      <a:pPr marL="92075" indent="682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Контроль чтения </a:t>
                      </a:r>
                    </a:p>
                    <a:p>
                      <a:pPr marL="92075" marR="0" indent="682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Контроль лексики</a:t>
                      </a:r>
                    </a:p>
                    <a:p>
                      <a:pPr marL="92075" marR="0" indent="682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Контроль грамматики</a:t>
                      </a:r>
                    </a:p>
                    <a:p>
                      <a:pPr marL="92075" marR="0" indent="682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Контроль аудирования</a:t>
                      </a:r>
                    </a:p>
                    <a:p>
                      <a:pPr marL="92075" marR="0" indent="682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Контроль навыков письма</a:t>
                      </a: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660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3038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82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75" marR="0" indent="-3175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Все предметы, по которым проводится текущий контроль в данной форме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175" indent="-3175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682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Контрольная работа</a:t>
                      </a:r>
                    </a:p>
                    <a:p>
                      <a:pPr marL="92075" indent="682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Сочинение</a:t>
                      </a:r>
                    </a:p>
                    <a:p>
                      <a:pPr marL="92075" indent="682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Диктант (русский яз.)</a:t>
                      </a:r>
                    </a:p>
                    <a:p>
                      <a:pPr marL="92075" indent="682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Изложение</a:t>
                      </a:r>
                    </a:p>
                    <a:p>
                      <a:pPr marL="92075" indent="682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Эссе</a:t>
                      </a: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038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ru-RU" sz="3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980728"/>
          <a:ext cx="8784976" cy="655505"/>
        </p:xfrm>
        <a:graphic>
          <a:graphicData uri="http://schemas.openxmlformats.org/drawingml/2006/table">
            <a:tbl>
              <a:tblPr/>
              <a:tblGrid>
                <a:gridCol w="4429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3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505">
                <a:tc>
                  <a:txBody>
                    <a:bodyPr/>
                    <a:lstStyle/>
                    <a:p>
                      <a:pPr indent="2159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800" b="1" dirty="0" err="1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686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067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8067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 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текущего контроля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Вес отметки</a:t>
                      </a:r>
                      <a:endParaRPr lang="ru-RU" sz="1800" b="1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904" marR="129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u="sng" dirty="0" smtClean="0"/>
              <a:t> </a:t>
            </a:r>
            <a:r>
              <a:rPr lang="ru-RU" sz="3800" b="1" u="sng" dirty="0" smtClean="0"/>
              <a:t>Вариант 2</a:t>
            </a:r>
            <a:endParaRPr lang="ru-RU" sz="3800" u="sng" dirty="0" smtClean="0"/>
          </a:p>
          <a:p>
            <a:pPr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Типы заданий</a:t>
            </a:r>
          </a:p>
          <a:p>
            <a:r>
              <a:rPr lang="ru-RU" b="1" dirty="0" smtClean="0"/>
              <a:t>Тематическая работа					70</a:t>
            </a:r>
          </a:p>
          <a:p>
            <a:r>
              <a:rPr lang="ru-RU" b="1" dirty="0" smtClean="0"/>
              <a:t>Зачет (по теме)                                                                                     70                                                                                                						</a:t>
            </a:r>
          </a:p>
          <a:p>
            <a:r>
              <a:rPr lang="ru-RU" b="1" dirty="0" smtClean="0"/>
              <a:t>Диктант </a:t>
            </a:r>
            <a:r>
              <a:rPr lang="ru-RU" b="1" i="1" dirty="0" smtClean="0"/>
              <a:t>(с грамматическим заданием)</a:t>
            </a:r>
            <a:r>
              <a:rPr lang="ru-RU" b="1" dirty="0" smtClean="0"/>
              <a:t>	                                  50		</a:t>
            </a:r>
          </a:p>
          <a:p>
            <a:r>
              <a:rPr lang="ru-RU" b="1" dirty="0" smtClean="0"/>
              <a:t>Изложение                                                                                             50</a:t>
            </a:r>
          </a:p>
          <a:p>
            <a:r>
              <a:rPr lang="ru-RU" b="1" dirty="0" smtClean="0"/>
              <a:t>Контрольная работа                                                                            50</a:t>
            </a:r>
          </a:p>
          <a:p>
            <a:r>
              <a:rPr lang="ru-RU" b="1" dirty="0" smtClean="0"/>
              <a:t>Контрольное списывание </a:t>
            </a:r>
            <a:r>
              <a:rPr lang="ru-RU" b="1" i="1" dirty="0" smtClean="0"/>
              <a:t>(для начальных классов)                </a:t>
            </a:r>
            <a:r>
              <a:rPr lang="ru-RU" b="1" dirty="0" smtClean="0"/>
              <a:t> 50</a:t>
            </a:r>
          </a:p>
          <a:p>
            <a:r>
              <a:rPr lang="ru-RU" b="1" dirty="0" smtClean="0"/>
              <a:t>Практическая работа                                                                          50</a:t>
            </a:r>
          </a:p>
          <a:p>
            <a:r>
              <a:rPr lang="ru-RU" b="1" dirty="0" smtClean="0"/>
              <a:t>Проект                                                                                                     50</a:t>
            </a:r>
          </a:p>
          <a:p>
            <a:r>
              <a:rPr lang="ru-RU" b="1" dirty="0" smtClean="0"/>
              <a:t>Сочинение                                                                                              50</a:t>
            </a:r>
          </a:p>
          <a:p>
            <a:r>
              <a:rPr lang="ru-RU" b="1" dirty="0" smtClean="0"/>
              <a:t>Тестирование                                                                                        50</a:t>
            </a:r>
          </a:p>
          <a:p>
            <a:r>
              <a:rPr lang="ru-RU" b="1" dirty="0" smtClean="0"/>
              <a:t>Выполнение нормативов                                                                   30</a:t>
            </a:r>
          </a:p>
          <a:p>
            <a:r>
              <a:rPr lang="ru-RU" b="1" dirty="0" smtClean="0"/>
              <a:t>Лабораторная работа                                                                         30                                                                          </a:t>
            </a:r>
          </a:p>
          <a:p>
            <a:r>
              <a:rPr lang="ru-RU" b="1" dirty="0" smtClean="0"/>
              <a:t>Ответ на уроке </a:t>
            </a:r>
            <a:r>
              <a:rPr lang="ru-RU" b="1" i="1" dirty="0" smtClean="0"/>
              <a:t>(устный</a:t>
            </a:r>
            <a:r>
              <a:rPr lang="ru-RU" b="1" dirty="0" smtClean="0"/>
              <a:t>)                                                                   30</a:t>
            </a:r>
          </a:p>
          <a:p>
            <a:r>
              <a:rPr lang="ru-RU" b="1" dirty="0" smtClean="0"/>
              <a:t>Предметный/тематический диктант                                              30</a:t>
            </a:r>
          </a:p>
          <a:p>
            <a:r>
              <a:rPr lang="ru-RU" b="1" dirty="0" smtClean="0"/>
              <a:t>Реферат                                                                                                  30</a:t>
            </a:r>
          </a:p>
          <a:p>
            <a:r>
              <a:rPr lang="ru-RU" b="1" dirty="0" smtClean="0"/>
              <a:t>Самостоятельная работа                                                                   30</a:t>
            </a:r>
          </a:p>
          <a:p>
            <a:r>
              <a:rPr lang="ru-RU" b="1" dirty="0" smtClean="0"/>
              <a:t>Домашнее задание                                                                              10</a:t>
            </a:r>
          </a:p>
          <a:p>
            <a:r>
              <a:rPr lang="ru-RU" b="1" dirty="0" smtClean="0"/>
              <a:t>Творческое задание                                                                            10</a:t>
            </a:r>
          </a:p>
          <a:p>
            <a:r>
              <a:rPr lang="ru-RU" b="1" dirty="0" smtClean="0"/>
              <a:t>Техника чтения                                                                                    10</a:t>
            </a: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692696"/>
            <a:ext cx="7200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Шкала соответствия средневзвешенной отметки и триместровой/годовой </a:t>
            </a:r>
            <a:r>
              <a:rPr lang="ru-RU" sz="2400" b="1" dirty="0" smtClean="0">
                <a:solidFill>
                  <a:srgbClr val="FF0000"/>
                </a:solidFill>
              </a:rPr>
              <a:t>отметки 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со 2 по 8 классы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835696" y="1988840"/>
          <a:ext cx="6405577" cy="3168353"/>
        </p:xfrm>
        <a:graphic>
          <a:graphicData uri="http://schemas.openxmlformats.org/drawingml/2006/table">
            <a:tbl>
              <a:tblPr/>
              <a:tblGrid>
                <a:gridCol w="3223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2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9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Средневзвешенная отметка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38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Триместровая,</a:t>
                      </a:r>
                      <a:r>
                        <a:rPr lang="ru-RU" sz="28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годовая 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отметка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0 -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2,59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2,6 - 3,59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3,6 - 4,59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1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4,6 - 5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74242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Шкала соответствия средневзвешенной отметки и триместровой/годовой отметки 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с 9 </a:t>
            </a:r>
            <a:r>
              <a:rPr lang="ru-RU" sz="3200" b="1" dirty="0">
                <a:solidFill>
                  <a:srgbClr val="FF0000"/>
                </a:solidFill>
              </a:rPr>
              <a:t>по </a:t>
            </a:r>
            <a:r>
              <a:rPr lang="ru-RU" sz="3200" b="1" dirty="0" smtClean="0">
                <a:solidFill>
                  <a:srgbClr val="FF0000"/>
                </a:solidFill>
              </a:rPr>
              <a:t>11 классы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62996069"/>
              </p:ext>
            </p:extLst>
          </p:nvPr>
        </p:nvGraphicFramePr>
        <p:xfrm>
          <a:off x="457200" y="2708275"/>
          <a:ext cx="7467600" cy="2602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1700236757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3973924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Средневзвешенная отметка</a:t>
                      </a:r>
                      <a:endParaRPr lang="ru-RU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Триместровая,</a:t>
                      </a:r>
                      <a:r>
                        <a:rPr lang="ru-RU" sz="18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годовая отметка</a:t>
                      </a:r>
                      <a:endParaRPr lang="ru-RU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642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0 -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2,49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932878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2,5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3,49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222971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3,5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4,49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263536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4,5-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711936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13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229600" cy="1143000"/>
          </a:xfrm>
        </p:spPr>
        <p:txBody>
          <a:bodyPr/>
          <a:lstStyle/>
          <a:p>
            <a:pPr algn="ctr"/>
            <a:r>
              <a:rPr lang="ru-RU" sz="2800" b="1" u="sng" dirty="0" smtClean="0">
                <a:solidFill>
                  <a:srgbClr val="FF0000"/>
                </a:solidFill>
                <a:latin typeface="Times New Roman"/>
                <a:ea typeface="Tahoma"/>
                <a:cs typeface="Times New Roman"/>
              </a:rPr>
              <a:t>Схема выставления годовых оценок</a:t>
            </a:r>
            <a:r>
              <a:rPr lang="ru-RU" sz="2800" b="1" dirty="0" smtClean="0">
                <a:solidFill>
                  <a:srgbClr val="FF0000"/>
                </a:solidFill>
                <a:latin typeface="Tahoma"/>
                <a:ea typeface="Tahoma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Tahoma"/>
                <a:ea typeface="Tahoma"/>
              </a:rPr>
            </a:b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1560" y="1628799"/>
          <a:ext cx="8136904" cy="3096346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203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35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6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33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21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I</a:t>
                      </a:r>
                      <a:endParaRPr lang="ru-RU" sz="16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триместр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II</a:t>
                      </a:r>
                      <a:endParaRPr lang="ru-RU" sz="16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триместр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III</a:t>
                      </a:r>
                      <a:endParaRPr lang="ru-RU" sz="1600" dirty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триместр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Год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6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/>
                        <a:t>4</a:t>
                      </a: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/>
                        <a:t>5</a:t>
                      </a: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/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none" strike="noStrike" spc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6264" marR="6264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28775" y="3337560"/>
          <a:ext cx="5886450" cy="182880"/>
        </p:xfrm>
        <a:graphic>
          <a:graphicData uri="http://schemas.openxmlformats.org/drawingml/2006/table">
            <a:tbl>
              <a:tblPr/>
              <a:tblGrid>
                <a:gridCol w="5886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ahoma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354019">
            <a:off x="1523279" y="1897113"/>
            <a:ext cx="6234443" cy="2892698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solidFill>
                  <a:srgbClr val="BE3B06"/>
                </a:solidFill>
              </a:rPr>
              <a:t>СПАСИБО   ЗА    ВНИМАНИЕ!</a:t>
            </a:r>
            <a:endParaRPr lang="ru-RU" sz="6600" dirty="0">
              <a:solidFill>
                <a:srgbClr val="BE3B06"/>
              </a:solidFill>
            </a:endParaRPr>
          </a:p>
        </p:txBody>
      </p:sp>
      <p:pic>
        <p:nvPicPr>
          <p:cNvPr id="1026" name="Picture 2" descr="http://player.myshared.ru/33/1327725/slides/slide_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724542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pPr lvl="1" algn="ctr"/>
            <a:r>
              <a:rPr lang="ru-RU" sz="2000" b="1" dirty="0" smtClean="0"/>
              <a:t>Средневзвешенная</a:t>
            </a:r>
            <a:r>
              <a:rPr lang="ru-RU" sz="2000" dirty="0" smtClean="0"/>
              <a:t> система оценки знаний, умений и навыков учащихся представляет собой интегральную оценку результатов всех видов деятельности учеников </a:t>
            </a:r>
            <a:r>
              <a:rPr lang="ru-RU" sz="2000" smtClean="0"/>
              <a:t>в триместрах, </a:t>
            </a:r>
            <a:r>
              <a:rPr lang="ru-RU" sz="2000" dirty="0" smtClean="0"/>
              <a:t>а также ее учет при выставлении итоговой оценки.</a:t>
            </a:r>
          </a:p>
          <a:p>
            <a:pPr lvl="1"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Средневзвешенная</a:t>
            </a:r>
            <a:r>
              <a:rPr lang="ru-RU" sz="2000" b="1" dirty="0" smtClean="0"/>
              <a:t> </a:t>
            </a:r>
            <a:r>
              <a:rPr lang="ru-RU" sz="2000" dirty="0" smtClean="0"/>
              <a:t>система оценки вводится с целью стимулирования и активизации текущей учёбы учащихся, повышения объективности оценки их знаний, умений и навыков, обеспечения четкого оперативного контроля за ходом учебного процесса.</a:t>
            </a:r>
          </a:p>
          <a:p>
            <a:pPr lvl="1" algn="ctr"/>
            <a:r>
              <a:rPr lang="ru-RU" sz="2000" b="1" dirty="0" smtClean="0">
                <a:solidFill>
                  <a:srgbClr val="FF0000"/>
                </a:solidFill>
              </a:rPr>
              <a:t>Средневзвешенная</a:t>
            </a:r>
            <a:r>
              <a:rPr lang="ru-RU" sz="2000" dirty="0" smtClean="0"/>
              <a:t> система оценки направлена на качественную подготовку учеников, глубокое усвоение ими изучаемого материала и включает всестороннюю оценку учебной деятельности учащихся в учебном году.</a:t>
            </a:r>
          </a:p>
          <a:p>
            <a:endParaRPr lang="ru-RU" sz="2000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363272" cy="4968552"/>
          </a:xfrm>
        </p:spPr>
        <p:txBody>
          <a:bodyPr/>
          <a:lstStyle/>
          <a:p>
            <a:pPr lvl="1" algn="ctr">
              <a:buNone/>
            </a:pPr>
            <a:r>
              <a:rPr lang="ru-RU" sz="2000" b="1" u="sng" dirty="0" smtClean="0">
                <a:solidFill>
                  <a:srgbClr val="7030A0"/>
                </a:solidFill>
              </a:rPr>
              <a:t>Цель использования </a:t>
            </a:r>
          </a:p>
          <a:p>
            <a:pPr lvl="1" algn="ctr">
              <a:buNone/>
            </a:pPr>
            <a:r>
              <a:rPr lang="ru-RU" sz="2000" b="1" u="sng" dirty="0" smtClean="0">
                <a:solidFill>
                  <a:srgbClr val="7030A0"/>
                </a:solidFill>
              </a:rPr>
              <a:t>средневзвешенной системы оценки:</a:t>
            </a:r>
          </a:p>
          <a:p>
            <a:r>
              <a:rPr lang="ru-RU" sz="2000" dirty="0" smtClean="0"/>
              <a:t>а)	стимулировать учебно-познавательную деятельность учащихся, осуществляя объективное оценивание различных видов работ;</a:t>
            </a:r>
          </a:p>
          <a:p>
            <a:r>
              <a:rPr lang="ru-RU" sz="2000" dirty="0" smtClean="0"/>
              <a:t>б)	повышать качество изучения и усвоения материала;</a:t>
            </a:r>
          </a:p>
          <a:p>
            <a:r>
              <a:rPr lang="ru-RU" sz="2000" dirty="0" smtClean="0"/>
              <a:t>в)	мотивировать ученика к системной работе в процессе получения знаний и усвоения учебного материала на протяжении всего учебного года;</a:t>
            </a:r>
          </a:p>
          <a:p>
            <a:r>
              <a:rPr lang="ru-RU" sz="2000" dirty="0" smtClean="0"/>
              <a:t>г)	повысить объективность итоговой отметки, усилив ее зависимость от результатов ежедневной работы на протяжении всего учебного года.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Каждый вид деятельности (контрольная, самостоятельная работа, ответ на уроке, лабораторная работа, др. виды работ) имеет </a:t>
            </a:r>
            <a:r>
              <a:rPr lang="ru-RU" sz="2400" b="1" i="1" u="sng" dirty="0" smtClean="0">
                <a:solidFill>
                  <a:srgbClr val="FF0000"/>
                </a:solidFill>
              </a:rPr>
              <a:t>свой собственный вес</a:t>
            </a:r>
            <a:r>
              <a:rPr lang="ru-RU" sz="2400" dirty="0" smtClean="0"/>
              <a:t>, что позволяет рассчитывать средневзвешенную оценку и тем самым более объективно оценивать успеваемость.</a:t>
            </a:r>
          </a:p>
          <a:p>
            <a:endParaRPr lang="ru-RU" sz="2400" dirty="0" smtClean="0"/>
          </a:p>
          <a:p>
            <a:pPr algn="just"/>
            <a:r>
              <a:rPr lang="ru-RU" sz="2400" dirty="0" smtClean="0"/>
              <a:t>Возможные значения веса - от 0 до 40. Значение 0 означает, что соответствующий столбец классного журнала не должен учитываться при расчете средневзвешенной оценки. </a:t>
            </a:r>
          </a:p>
          <a:p>
            <a:pPr algn="just">
              <a:buNone/>
            </a:pPr>
            <a:r>
              <a:rPr lang="ru-RU" dirty="0" smtClean="0"/>
              <a:t>   </a:t>
            </a:r>
            <a:r>
              <a:rPr lang="ru-RU" sz="2400" dirty="0" smtClean="0"/>
              <a:t>По умолчанию для всех заданий задается одинаковый вес - 10.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892480" cy="4525963"/>
          </a:xfrm>
        </p:spPr>
        <p:txBody>
          <a:bodyPr/>
          <a:lstStyle/>
          <a:p>
            <a:pPr algn="ctr">
              <a:buNone/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Формула подсчета </a:t>
            </a:r>
          </a:p>
          <a:p>
            <a:pPr algn="ctr">
              <a:buNone/>
            </a:pPr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средневзвешенной оценки:</a:t>
            </a:r>
            <a:endParaRPr lang="ru-RU" sz="36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068960"/>
            <a:ext cx="851011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435280" cy="4785395"/>
          </a:xfrm>
        </p:spPr>
        <p:txBody>
          <a:bodyPr/>
          <a:lstStyle/>
          <a:p>
            <a:pPr algn="ctr">
              <a:buNone/>
            </a:pPr>
            <a:r>
              <a:rPr lang="ru-RU" sz="2400" b="1" i="1" u="sng" dirty="0" smtClean="0"/>
              <a:t>Особенности подсчета:</a:t>
            </a:r>
          </a:p>
          <a:p>
            <a:r>
              <a:rPr lang="ru-RU" sz="2400" b="1" u="sng" dirty="0" smtClean="0">
                <a:solidFill>
                  <a:srgbClr val="FF0000"/>
                </a:solidFill>
              </a:rPr>
              <a:t>"Долги" ученика</a:t>
            </a:r>
            <a:r>
              <a:rPr lang="ru-RU" sz="2400" b="1" dirty="0" smtClean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sz="2400" dirty="0" smtClean="0"/>
              <a:t>    (невыполненные задания с обязательной оценкой, т.е. "точки" в журнале, причем только те, срок выполнения которых истёк) учитываются как минимальные оценки (двойки).  </a:t>
            </a:r>
          </a:p>
          <a:p>
            <a:r>
              <a:rPr lang="ru-RU" sz="2400" b="1" u="sng" dirty="0" smtClean="0">
                <a:solidFill>
                  <a:srgbClr val="FF0000"/>
                </a:solidFill>
              </a:rPr>
              <a:t>Пропуски (посещаемость)</a:t>
            </a:r>
            <a:r>
              <a:rPr lang="ru-RU" sz="2400" dirty="0" smtClean="0"/>
              <a:t> никак не учитываются при подсчете средневзвешенного. На результат "взвешивания" влияют только оценки и "точки" в журнале.  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92696"/>
            <a:ext cx="8229600" cy="432048"/>
          </a:xfrm>
        </p:spPr>
        <p:txBody>
          <a:bodyPr>
            <a:normAutofit fontScale="90000"/>
          </a:bodyPr>
          <a:lstStyle/>
          <a:p>
            <a:pPr lvl="0"/>
            <a:r>
              <a:rPr lang="ru-RU" sz="2400" b="1" i="1" u="sng" dirty="0" smtClean="0">
                <a:solidFill>
                  <a:srgbClr val="7030A0"/>
                </a:solidFill>
              </a:rPr>
              <a:t>Пример подсчета средневзвешенной оценки:</a:t>
            </a:r>
            <a:r>
              <a:rPr lang="ru-RU" sz="2400" b="1" i="1" dirty="0" smtClean="0">
                <a:solidFill>
                  <a:srgbClr val="7030A0"/>
                </a:solidFill>
              </a:rPr>
              <a:t/>
            </a:r>
            <a:br>
              <a:rPr lang="ru-RU" sz="2400" b="1" i="1" dirty="0" smtClean="0">
                <a:solidFill>
                  <a:srgbClr val="7030A0"/>
                </a:solidFill>
              </a:rPr>
            </a:br>
            <a:endParaRPr lang="ru-RU" sz="2400" b="1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4608512" cy="3168351"/>
          </a:xfrm>
        </p:spPr>
        <p:txBody>
          <a:bodyPr/>
          <a:lstStyle/>
          <a:p>
            <a:r>
              <a:rPr lang="ru-RU" sz="1800" dirty="0" smtClean="0"/>
              <a:t>Пусть в течение триместра было</a:t>
            </a:r>
          </a:p>
          <a:p>
            <a:pPr>
              <a:buNone/>
            </a:pPr>
            <a:r>
              <a:rPr lang="ru-RU" sz="1800" dirty="0" smtClean="0"/>
              <a:t>2 контрольных работы (вес каждой - 40), </a:t>
            </a:r>
          </a:p>
          <a:p>
            <a:pPr>
              <a:buNone/>
            </a:pPr>
            <a:r>
              <a:rPr lang="ru-RU" sz="1800" dirty="0" smtClean="0"/>
              <a:t>3 самостоятельных работы (вес - 30), </a:t>
            </a:r>
          </a:p>
          <a:p>
            <a:pPr>
              <a:buNone/>
            </a:pPr>
            <a:r>
              <a:rPr lang="ru-RU" sz="1800" dirty="0" smtClean="0"/>
              <a:t>одна практическая работа (вес - 25) </a:t>
            </a:r>
          </a:p>
          <a:p>
            <a:pPr>
              <a:buNone/>
            </a:pPr>
            <a:r>
              <a:rPr lang="ru-RU" sz="1800" dirty="0" smtClean="0"/>
              <a:t>три проверки тетрадей (вес - 10).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88024" y="1484784"/>
            <a:ext cx="4355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Ученик получил :</a:t>
            </a:r>
          </a:p>
          <a:p>
            <a:pPr>
              <a:buNone/>
            </a:pPr>
            <a:r>
              <a:rPr lang="ru-RU" dirty="0" smtClean="0"/>
              <a:t>за первую контрольную 3,</a:t>
            </a:r>
          </a:p>
          <a:p>
            <a:pPr>
              <a:buNone/>
            </a:pPr>
            <a:r>
              <a:rPr lang="ru-RU" dirty="0" smtClean="0"/>
              <a:t> вторую прогулял, </a:t>
            </a:r>
          </a:p>
          <a:p>
            <a:pPr>
              <a:buNone/>
            </a:pPr>
            <a:r>
              <a:rPr lang="ru-RU" dirty="0" smtClean="0"/>
              <a:t>одну самостоятельную писал сам (2 ), </a:t>
            </a:r>
          </a:p>
          <a:p>
            <a:pPr>
              <a:buNone/>
            </a:pPr>
            <a:r>
              <a:rPr lang="ru-RU" dirty="0" smtClean="0"/>
              <a:t>вторую списал у соседа (4), </a:t>
            </a:r>
          </a:p>
          <a:p>
            <a:pPr>
              <a:buNone/>
            </a:pPr>
            <a:r>
              <a:rPr lang="ru-RU" dirty="0" smtClean="0"/>
              <a:t>третью проболел. </a:t>
            </a:r>
          </a:p>
          <a:p>
            <a:pPr>
              <a:buNone/>
            </a:pPr>
            <a:r>
              <a:rPr lang="ru-RU" dirty="0" smtClean="0"/>
              <a:t>За проверку тетрадей - две оценки 5 и одна 4. </a:t>
            </a:r>
          </a:p>
          <a:p>
            <a:pPr>
              <a:buNone/>
            </a:pPr>
            <a:r>
              <a:rPr lang="ru-RU" dirty="0" smtClean="0"/>
              <a:t>Практическую работу написал на 4.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5085184"/>
            <a:ext cx="87129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Если выписать оценки в ряд, получим: 3 </a:t>
            </a:r>
            <a:r>
              <a:rPr lang="ru-RU" sz="2400" dirty="0" err="1" smtClean="0"/>
              <a:t>н</a:t>
            </a:r>
            <a:r>
              <a:rPr lang="ru-RU" sz="2400" dirty="0" smtClean="0"/>
              <a:t> 2 4 </a:t>
            </a:r>
            <a:r>
              <a:rPr lang="ru-RU" sz="2400" dirty="0" err="1" smtClean="0"/>
              <a:t>н</a:t>
            </a:r>
            <a:r>
              <a:rPr lang="ru-RU" sz="2400" dirty="0" smtClean="0"/>
              <a:t> 5 5 4 4. 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573325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dirty="0" smtClean="0"/>
              <a:t>По среднему баллу ученик претендует на твёрдую "4".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9036496" cy="351785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Однако, если использовать веса оценок, получим: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3*40 + 2*40 + 2*30 + 4*30 + 2*30 + 5*10 + 5*10 + 4*10 + 4*25 = 680 баллов.</a:t>
            </a:r>
          </a:p>
          <a:p>
            <a:pPr>
              <a:buNone/>
            </a:pPr>
            <a:r>
              <a:rPr lang="ru-RU" sz="2000" dirty="0" smtClean="0"/>
              <a:t>Здесь:</a:t>
            </a:r>
          </a:p>
          <a:p>
            <a:pPr>
              <a:buNone/>
            </a:pPr>
            <a:r>
              <a:rPr lang="ru-RU" sz="2000" dirty="0" smtClean="0"/>
              <a:t>3*40 - первая контрольная,</a:t>
            </a:r>
          </a:p>
          <a:p>
            <a:pPr>
              <a:buNone/>
            </a:pPr>
            <a:r>
              <a:rPr lang="ru-RU" sz="2000" dirty="0" smtClean="0"/>
              <a:t>2*40 - вторая контрольная, которую он пропустил,</a:t>
            </a:r>
          </a:p>
          <a:p>
            <a:pPr>
              <a:buNone/>
            </a:pPr>
            <a:r>
              <a:rPr lang="ru-RU" sz="2000" dirty="0" smtClean="0"/>
              <a:t>2*30 + 4*30 + 2*30 с весом 30 - это самостоятельные работы,</a:t>
            </a:r>
          </a:p>
          <a:p>
            <a:pPr>
              <a:buNone/>
            </a:pPr>
            <a:r>
              <a:rPr lang="ru-RU" sz="2000" dirty="0" smtClean="0"/>
              <a:t>5*10 + 5*10 + 4*10 с весом 10 - проверки тетрадей, </a:t>
            </a:r>
          </a:p>
          <a:p>
            <a:pPr>
              <a:buNone/>
            </a:pPr>
            <a:r>
              <a:rPr lang="ru-RU" sz="2000" dirty="0" smtClean="0"/>
              <a:t> 4*25 - практическая работа.</a:t>
            </a:r>
          </a:p>
          <a:p>
            <a:pPr>
              <a:buNone/>
            </a:pPr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548680"/>
            <a:ext cx="8229600" cy="57606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Совокупный вес оценок (внимание: включая обязательные оценки, а не только полученные учеником):</a:t>
            </a:r>
          </a:p>
          <a:p>
            <a:pPr>
              <a:buNone/>
            </a:pPr>
            <a:r>
              <a:rPr lang="ru-RU" sz="2400" dirty="0" smtClean="0"/>
              <a:t> 2*40 + 3*30 + 25 + 3*10 = 225.</a:t>
            </a:r>
          </a:p>
          <a:p>
            <a:pPr>
              <a:buNone/>
            </a:pPr>
            <a:r>
              <a:rPr lang="ru-RU" sz="2400" dirty="0" smtClean="0"/>
              <a:t>Здесь:</a:t>
            </a:r>
          </a:p>
          <a:p>
            <a:pPr>
              <a:buNone/>
            </a:pPr>
            <a:r>
              <a:rPr lang="ru-RU" sz="2400" dirty="0" smtClean="0"/>
              <a:t>2*40 - получено 2 оценки с весом 40;</a:t>
            </a:r>
          </a:p>
          <a:p>
            <a:pPr>
              <a:buNone/>
            </a:pPr>
            <a:r>
              <a:rPr lang="ru-RU" sz="2400" dirty="0" smtClean="0"/>
              <a:t>3*30 - получено 3 оценки с весом 30;</a:t>
            </a:r>
          </a:p>
          <a:p>
            <a:pPr>
              <a:buNone/>
            </a:pPr>
            <a:r>
              <a:rPr lang="ru-RU" sz="2400" dirty="0" smtClean="0"/>
              <a:t>25 - получена одна оценка с весом 25 (1*25);</a:t>
            </a:r>
          </a:p>
          <a:p>
            <a:pPr>
              <a:buNone/>
            </a:pPr>
            <a:r>
              <a:rPr lang="ru-RU" sz="2400" dirty="0" smtClean="0"/>
              <a:t>3*10 - получено 3 оценки с весом 10;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Итоговая оценка</a:t>
            </a:r>
            <a:r>
              <a:rPr lang="ru-RU" sz="2800" b="1" dirty="0" smtClean="0"/>
              <a:t> </a:t>
            </a:r>
            <a:r>
              <a:rPr lang="ru-RU" sz="2800" dirty="0" smtClean="0"/>
              <a:t>ученика будет равняться 680/225 = </a:t>
            </a:r>
            <a:r>
              <a:rPr lang="ru-RU" sz="2800" b="1" dirty="0" smtClean="0"/>
              <a:t>3,022.</a:t>
            </a:r>
          </a:p>
          <a:p>
            <a:pPr>
              <a:buNone/>
            </a:pPr>
            <a:endParaRPr lang="ru-RU" sz="2800" b="1" dirty="0" smtClean="0"/>
          </a:p>
          <a:p>
            <a:pPr algn="ctr">
              <a:buNone/>
            </a:pPr>
            <a:r>
              <a:rPr lang="ru-RU" sz="2800" dirty="0" smtClean="0"/>
              <a:t>Средневзвешенная оценка даёт более </a:t>
            </a:r>
          </a:p>
          <a:p>
            <a:pPr algn="ctr"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точный объективный уровень успеваемости.</a:t>
            </a: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243</TotalTime>
  <Words>750</Words>
  <Application>Microsoft Office PowerPoint</Application>
  <PresentationFormat>Экран (4:3)</PresentationFormat>
  <Paragraphs>202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Calibri</vt:lpstr>
      <vt:lpstr>Century Schoolbook</vt:lpstr>
      <vt:lpstr>Tahoma</vt:lpstr>
      <vt:lpstr>Times New Roman</vt:lpstr>
      <vt:lpstr>Wingdings</vt:lpstr>
      <vt:lpstr>Wingdings 2</vt:lpstr>
      <vt:lpstr>Эркер</vt:lpstr>
      <vt:lpstr>Средневзвешенная  система оценки образовательных  достижений обучающихся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 подсчета средневзвешенной оценки: </vt:lpstr>
      <vt:lpstr>Презентация PowerPoint</vt:lpstr>
      <vt:lpstr>Презентация PowerPoint</vt:lpstr>
      <vt:lpstr>Вариант 1</vt:lpstr>
      <vt:lpstr>Презентация PowerPoint</vt:lpstr>
      <vt:lpstr>Презентация PowerPoint</vt:lpstr>
      <vt:lpstr>Презентация PowerPoint</vt:lpstr>
      <vt:lpstr>Шкала соответствия средневзвешенной отметки и триместровой/годовой отметки  со 2 по 8 классы </vt:lpstr>
      <vt:lpstr>Шкала соответствия средневзвешенной отметки и триместровой/годовой отметки  с 9 по 11 классы </vt:lpstr>
      <vt:lpstr>Схема выставления годовых оценок </vt:lpstr>
      <vt:lpstr>СПАСИБО   ЗА   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Средневзвешенная  система оценки образовательных  достижений обучающихся</dc:title>
  <dc:creator>Леха</dc:creator>
  <cp:lastModifiedBy>Пользователь</cp:lastModifiedBy>
  <cp:revision>32</cp:revision>
  <dcterms:created xsi:type="dcterms:W3CDTF">2018-08-29T10:18:35Z</dcterms:created>
  <dcterms:modified xsi:type="dcterms:W3CDTF">2025-10-31T08:19:17Z</dcterms:modified>
</cp:coreProperties>
</file>