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56" r:id="rId3"/>
    <p:sldId id="257" r:id="rId4"/>
    <p:sldId id="258" r:id="rId5"/>
    <p:sldId id="259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27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FA4FC-44F9-4F46-8D3D-C5CACA2AFDCC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BF8B9-A5D2-4677-A539-FEC56BBB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1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экране вы видите государственную символику – герб Российской федерации и города Санкт – Петербурга.</a:t>
            </a:r>
          </a:p>
          <a:p>
            <a:endParaRPr lang="ru-RU" dirty="0" smtClean="0"/>
          </a:p>
          <a:p>
            <a:r>
              <a:rPr lang="ru-RU" dirty="0" smtClean="0"/>
              <a:t>Герб России</a:t>
            </a:r>
          </a:p>
          <a:p>
            <a:r>
              <a:rPr lang="ru-RU" dirty="0" smtClean="0"/>
              <a:t>У России величавый</a:t>
            </a:r>
          </a:p>
          <a:p>
            <a:r>
              <a:rPr lang="ru-RU" dirty="0" smtClean="0"/>
              <a:t>На гербе орёл двуглавый,</a:t>
            </a:r>
          </a:p>
          <a:p>
            <a:r>
              <a:rPr lang="ru-RU" dirty="0" smtClean="0"/>
              <a:t>Чтоб на запад и восток</a:t>
            </a:r>
          </a:p>
          <a:p>
            <a:r>
              <a:rPr lang="ru-RU" dirty="0" smtClean="0"/>
              <a:t>Он смотреть бы сразу мог.</a:t>
            </a:r>
          </a:p>
          <a:p>
            <a:r>
              <a:rPr lang="ru-RU" dirty="0" smtClean="0"/>
              <a:t>Сильный, мудрый он и гордый.</a:t>
            </a:r>
          </a:p>
          <a:p>
            <a:r>
              <a:rPr lang="ru-RU" dirty="0" smtClean="0"/>
              <a:t>Он – России дух свободный.</a:t>
            </a:r>
          </a:p>
          <a:p>
            <a:r>
              <a:rPr lang="ru-RU" dirty="0" smtClean="0"/>
              <a:t>В. Степанов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BF8B9-A5D2-4677-A539-FEC56BBB9B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19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Самые первые гербы появились в Западной Европе в средние века. Это были личные знаки рыцарей, которые ставили на боевых щитах, а также на шлемах, флагах (штандартах) и попонах лошадей. Они помогали закованным в латы с головы до ног воинам различать друг друга на расстоянии.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BF8B9-A5D2-4677-A539-FEC56BBB9B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5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14—15 веках в городах Западной Европы знатные синьоры носили так называемые «гербовые платья». Сочетание цветов на них подбиралось по цвету поля фамильного герба, платье украшалось фигурами-символами, эмблемами. Такое платье позволяло легко отличить одного синьора от другого и в то же время несло информацию в знаках о самом человеке.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BF8B9-A5D2-4677-A539-FEC56BBB9B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4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Каждое условное изображение имело свое значение: дуб, медведь означали силу; факел, раскрытая книга — знание; пчела — трудолюбие; лавр — славу; крылатый змей — зло, смуту; дракон — могущество; рука — храбрость.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BF8B9-A5D2-4677-A539-FEC56BBB9B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4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Цвет тоже имел символическое значение. Желтые и белые цвета соответствовали цвету золота и серебра (металлы). Золото считалось символом богатства и справедливости, серебро — символом невинности и чистоты. Использовались еще пять цветов: червленый (темно-красный) — символ любви, смелости, голубой— символ красоты и величия; зеленый — символ изобилия; пурпурный (красный с оттенком синего) — могущества; черный — мудрости.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BF8B9-A5D2-4677-A539-FEC56BBB9B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67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Самую важную часть герба – щит – обычно  поддерживают фигуры щеткодержателей. Это могут быть люди, птицы, звери, фантастические существа, стоящие на задних лапах.</a:t>
            </a:r>
          </a:p>
          <a:p>
            <a:r>
              <a:rPr lang="ru-RU" dirty="0" smtClean="0"/>
              <a:t>Верхнюю часть герба венчает изображение короны,  а так же шлем. Справа и слева  короны располагаются причудливые завитки – намет. В нижней части герб украшает лента с девизом. Указывающим на жизненные ценности его владельца. Иногда герб дополняет изображение мантии, которая делает его еще более декоративным и торжественным.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BF8B9-A5D2-4677-A539-FEC56BBB9BE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44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Свои гербы имеют государства и отдельные города. В гербах отражали то характерное, что было присуще данному городу: природу, образы народных сказаний и т. д. </a:t>
            </a:r>
          </a:p>
          <a:p>
            <a:r>
              <a:rPr lang="ru-RU" dirty="0" smtClean="0"/>
              <a:t>Свои гербы имеют и республики, входящие в состав Российской Федерации.</a:t>
            </a:r>
          </a:p>
          <a:p>
            <a:r>
              <a:rPr lang="ru-RU" dirty="0" smtClean="0"/>
              <a:t>Так, например, выглядит герб республики Татарстан.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BF8B9-A5D2-4677-A539-FEC56BBB9BE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4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7143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6406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09163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0483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700280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620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969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4077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899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8005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446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8382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799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8834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157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3076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4EF1-76BD-48B5-AD47-9F584FEFD970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61B0EA-FBBB-48FA-95C1-F969FC71D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5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2038350"/>
          </a:xfrm>
        </p:spPr>
        <p:txBody>
          <a:bodyPr/>
          <a:lstStyle/>
          <a:p>
            <a:r>
              <a:rPr lang="ru-RU" dirty="0"/>
              <a:t>О чем рассказывают нам гербы и эмблемы.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3400" y="4295775"/>
            <a:ext cx="3787603" cy="2126587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>
                <a:latin typeface="Arial Narrow" panose="020B0606020202030204" pitchFamily="34" charset="0"/>
              </a:rPr>
              <a:t>Учитель изобразительного искусства 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Литовко </a:t>
            </a:r>
            <a:r>
              <a:rPr lang="ru-RU" dirty="0">
                <a:latin typeface="Arial Narrow" panose="020B0606020202030204" pitchFamily="34" charset="0"/>
              </a:rPr>
              <a:t>Оксана Геннадиевна,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ГБОУ </a:t>
            </a:r>
            <a:r>
              <a:rPr lang="ru-RU" dirty="0">
                <a:latin typeface="Arial Narrow" panose="020B0606020202030204" pitchFamily="34" charset="0"/>
              </a:rPr>
              <a:t>№472 </a:t>
            </a:r>
            <a:r>
              <a:rPr lang="ru-RU" dirty="0" err="1">
                <a:latin typeface="Arial Narrow" panose="020B0606020202030204" pitchFamily="34" charset="0"/>
              </a:rPr>
              <a:t>п.Левашово</a:t>
            </a:r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Выборгского </a:t>
            </a:r>
            <a:r>
              <a:rPr lang="ru-RU" dirty="0" err="1" smtClean="0">
                <a:latin typeface="Arial Narrow" panose="020B0606020202030204" pitchFamily="34" charset="0"/>
              </a:rPr>
              <a:t>раойна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ru-RU" dirty="0" err="1" smtClean="0">
                <a:latin typeface="Arial Narrow" panose="020B0606020202030204" pitchFamily="34" charset="0"/>
              </a:rPr>
              <a:t>г.Санкт</a:t>
            </a:r>
            <a:r>
              <a:rPr lang="ru-RU" dirty="0" smtClean="0">
                <a:latin typeface="Arial Narrow" panose="020B0606020202030204" pitchFamily="34" charset="0"/>
              </a:rPr>
              <a:t>-Петербурга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442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338"/>
            <a:ext cx="10515600" cy="882316"/>
          </a:xfrm>
        </p:spPr>
        <p:txBody>
          <a:bodyPr/>
          <a:lstStyle/>
          <a:p>
            <a:r>
              <a:rPr lang="ru-RU" dirty="0" smtClean="0"/>
              <a:t>Герб Москвы . Герб республики Татарстан.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4" r="31312"/>
          <a:stretch/>
        </p:blipFill>
        <p:spPr>
          <a:xfrm>
            <a:off x="838200" y="1431662"/>
            <a:ext cx="3990278" cy="48854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77" y="1757052"/>
            <a:ext cx="4120082" cy="42153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53249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483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Задание: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Придумайте свой собственный герб или герб своей семьи, используя язык символов. Рисунок и цветовое решение должно быть лаконичным и декоративным.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230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17432"/>
          </a:xfrm>
        </p:spPr>
        <p:txBody>
          <a:bodyPr>
            <a:normAutofit/>
          </a:bodyPr>
          <a:lstStyle/>
          <a:p>
            <a:r>
              <a:rPr lang="ru-RU" dirty="0" smtClean="0"/>
              <a:t>Завершение урока.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сегодня урок подошел к концу. Спасибо за внимание, до новых встреч!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17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4589"/>
            <a:ext cx="10515600" cy="7647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Государственная символика – герб Российской Федерации и г. Санкт - Петербург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64632"/>
            <a:ext cx="4013846" cy="48583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t="10936" r="14648" b="10567"/>
          <a:stretch/>
        </p:blipFill>
        <p:spPr>
          <a:xfrm>
            <a:off x="5921113" y="1764632"/>
            <a:ext cx="4311990" cy="4827778"/>
          </a:xfrm>
        </p:spPr>
      </p:pic>
    </p:spTree>
    <p:extLst>
      <p:ext uri="{BB962C8B-B14F-4D97-AF65-F5344CB8AC3E}">
        <p14:creationId xmlns:p14="http://schemas.microsoft.com/office/powerpoint/2010/main" val="3854792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9863"/>
            <a:ext cx="10515600" cy="63708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Герб (польск. </a:t>
            </a:r>
            <a:r>
              <a:rPr lang="ru-RU" dirty="0" err="1" smtClean="0"/>
              <a:t>herb</a:t>
            </a:r>
            <a:r>
              <a:rPr lang="ru-RU" dirty="0" smtClean="0"/>
              <a:t> от нем. </a:t>
            </a:r>
            <a:r>
              <a:rPr lang="ru-RU" dirty="0" err="1" smtClean="0"/>
              <a:t>Erbe</a:t>
            </a:r>
            <a:r>
              <a:rPr lang="ru-RU" dirty="0" smtClean="0"/>
              <a:t> — наследие) — изобразительный опознавательный знак (подвид эмблем), составленный и употребляемый по правилам геральдики, служащий для отличия владельца (личности, семьи, рода; населённого пункта, города, территории, государства...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283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210" y="125283"/>
            <a:ext cx="10515600" cy="954009"/>
          </a:xfrm>
        </p:spPr>
        <p:txBody>
          <a:bodyPr/>
          <a:lstStyle/>
          <a:p>
            <a:pPr algn="ctr"/>
            <a:r>
              <a:rPr lang="ru-RU" dirty="0" smtClean="0"/>
              <a:t>Геральдические боевые щиты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21" y="867418"/>
            <a:ext cx="7212115" cy="5611440"/>
          </a:xfrm>
        </p:spPr>
      </p:pic>
    </p:spTree>
    <p:extLst>
      <p:ext uri="{BB962C8B-B14F-4D97-AF65-F5344CB8AC3E}">
        <p14:creationId xmlns:p14="http://schemas.microsoft.com/office/powerpoint/2010/main" val="4149719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279" y="0"/>
            <a:ext cx="10515600" cy="1019331"/>
          </a:xfrm>
        </p:spPr>
        <p:txBody>
          <a:bodyPr/>
          <a:lstStyle/>
          <a:p>
            <a:r>
              <a:rPr lang="ru-RU" dirty="0" smtClean="0"/>
              <a:t>Геральдические платья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9" y="758283"/>
            <a:ext cx="4636193" cy="59436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69" y="758283"/>
            <a:ext cx="5140410" cy="5943600"/>
          </a:xfrm>
        </p:spPr>
      </p:pic>
    </p:spTree>
    <p:extLst>
      <p:ext uri="{BB962C8B-B14F-4D97-AF65-F5344CB8AC3E}">
        <p14:creationId xmlns:p14="http://schemas.microsoft.com/office/powerpoint/2010/main" val="120395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</a:t>
            </a:r>
            <a:r>
              <a:rPr lang="ru-RU" dirty="0" smtClean="0"/>
              <a:t>щитов, деление и фигуры – символы на них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4" y="2051823"/>
            <a:ext cx="5592151" cy="4103499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15610" r="6310"/>
          <a:stretch/>
        </p:blipFill>
        <p:spPr>
          <a:xfrm>
            <a:off x="6278136" y="2430966"/>
            <a:ext cx="5221636" cy="3724356"/>
          </a:xfrm>
        </p:spPr>
      </p:pic>
    </p:spTree>
    <p:extLst>
      <p:ext uri="{BB962C8B-B14F-4D97-AF65-F5344CB8AC3E}">
        <p14:creationId xmlns:p14="http://schemas.microsoft.com/office/powerpoint/2010/main" val="1297113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6694"/>
          </a:xfrm>
        </p:spPr>
        <p:txBody>
          <a:bodyPr/>
          <a:lstStyle/>
          <a:p>
            <a:r>
              <a:rPr lang="ru-RU" dirty="0" smtClean="0"/>
              <a:t>Условные изображения и их значения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2316"/>
            <a:ext cx="10054389" cy="5970462"/>
          </a:xfr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48843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421"/>
            <a:ext cx="10515600" cy="1042737"/>
          </a:xfrm>
        </p:spPr>
        <p:txBody>
          <a:bodyPr/>
          <a:lstStyle/>
          <a:p>
            <a:r>
              <a:rPr lang="ru-RU" dirty="0" smtClean="0"/>
              <a:t>Символическое значение цвета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1652"/>
            <a:ext cx="10395803" cy="5430957"/>
          </a:xfrm>
        </p:spPr>
      </p:pic>
      <p:sp>
        <p:nvSpPr>
          <p:cNvPr id="5" name="Прямоугольник 4"/>
          <p:cNvSpPr/>
          <p:nvPr/>
        </p:nvSpPr>
        <p:spPr>
          <a:xfrm>
            <a:off x="1304693" y="5709424"/>
            <a:ext cx="591014" cy="5129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1476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629"/>
            <a:ext cx="10515600" cy="814039"/>
          </a:xfrm>
        </p:spPr>
        <p:txBody>
          <a:bodyPr/>
          <a:lstStyle/>
          <a:p>
            <a:pPr algn="ctr"/>
            <a:r>
              <a:rPr lang="ru-RU" dirty="0" smtClean="0"/>
              <a:t>Фамильный герб с лошадьми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2" y="1291870"/>
            <a:ext cx="7090611" cy="5566130"/>
          </a:xfr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5464098" y="1628078"/>
            <a:ext cx="3077736" cy="44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64498" y="1291870"/>
            <a:ext cx="2988526" cy="436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намет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4761571" y="2486722"/>
            <a:ext cx="3780263" cy="33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664498" y="2219093"/>
            <a:ext cx="2988526" cy="4906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корона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6322741" y="3612995"/>
            <a:ext cx="2219093" cy="78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664498" y="3334215"/>
            <a:ext cx="3122341" cy="56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щитодержатели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4549698" y="4181707"/>
            <a:ext cx="3992136" cy="479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664498" y="4326673"/>
            <a:ext cx="3122341" cy="6356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щит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4951141" y="5642517"/>
            <a:ext cx="3713357" cy="234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664498" y="5519854"/>
            <a:ext cx="3233853" cy="724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девиз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2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</TotalTime>
  <Words>492</Words>
  <Application>Microsoft Office PowerPoint</Application>
  <PresentationFormat>Произвольный</PresentationFormat>
  <Paragraphs>49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О чем рассказывают нам гербы и эмблемы. </vt:lpstr>
      <vt:lpstr>Государственная символика – герб Российской Федерации и г. Санкт - Петербург</vt:lpstr>
      <vt:lpstr>  Герб (польск. herb от нем. Erbe — наследие) — изобразительный опознавательный знак (подвид эмблем), составленный и употребляемый по правилам геральдики, служащий для отличия владельца (личности, семьи, рода; населённого пункта, города, территории, государства...</vt:lpstr>
      <vt:lpstr>Геральдические боевые щиты</vt:lpstr>
      <vt:lpstr>Геральдические платья</vt:lpstr>
      <vt:lpstr>Формы щитов, деление и фигуры – символы на них</vt:lpstr>
      <vt:lpstr>Условные изображения и их значения</vt:lpstr>
      <vt:lpstr>Символическое значение цвета</vt:lpstr>
      <vt:lpstr>Фамильный герб с лошадьми</vt:lpstr>
      <vt:lpstr>Герб Москвы . Герб республики Татарстан.</vt:lpstr>
      <vt:lpstr> Задание:    Придумайте свой собственный герб или герб своей семьи, используя язык символов. Рисунок и цветовое решение должно быть лаконичным и декоративным. </vt:lpstr>
      <vt:lpstr>Завершение урока.  На сегодня урок подошел к концу. Спасибо за внимание, до новых встреч!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Савенко</dc:creator>
  <cp:lastModifiedBy>Oksana</cp:lastModifiedBy>
  <cp:revision>21</cp:revision>
  <dcterms:created xsi:type="dcterms:W3CDTF">2021-04-07T07:41:38Z</dcterms:created>
  <dcterms:modified xsi:type="dcterms:W3CDTF">2021-04-25T13:00:49Z</dcterms:modified>
</cp:coreProperties>
</file>